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5143500" cx="9144000"/>
  <p:notesSz cx="6858000" cy="9144000"/>
  <p:embeddedFontLst>
    <p:embeddedFont>
      <p:font typeface="Questrial"/>
      <p:regular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Questrial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ee9a2c854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8" name="Google Shape;58;g1ee9a2c8545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ee9a2c8545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6" name="Google Shape;66;g1ee9a2c8545_0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ee9a2c8545_0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4" name="Google Shape;74;g1ee9a2c8545_0_2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eab88fa629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g2eab88fa629_2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f0975590a0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0" name="Google Shape;90;g2f0975590a0_0_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ee9a2c8545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8" name="Google Shape;98;g1ee9a2c8545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ee9a2c8545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6" name="Google Shape;106;g1ee9a2c8545_0_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ee9a2c8545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4" name="Google Shape;114;g1ee9a2c8545_0_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ee9a2c8545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2" name="Google Shape;122;g1ee9a2c8545_0_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ee9a2c8545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0" name="Google Shape;130;g1ee9a2c8545_0_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ee9a2c8545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g1ee9a2c8545_0_2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ee9a2c8545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7" name="Google Shape;147;g1ee9a2c8545_0_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ee9a2c8545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g1ee9a2c8545_0_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ee9a2c8545_0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3" name="Google Shape;163;g1ee9a2c8545_0_2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f512843c21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2" name="Google Shape;172;g1f512843c21_0_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1ee9a2c8545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0" name="Google Shape;180;g1ee9a2c8545_0_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ee9a2c8545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8" name="Google Shape;188;g1ee9a2c8545_0_1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1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1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1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1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18.png"/><Relationship Id="rId5" Type="http://schemas.openxmlformats.org/officeDocument/2006/relationships/image" Target="../media/image2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2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Relationship Id="rId4" Type="http://schemas.openxmlformats.org/officeDocument/2006/relationships/image" Target="../media/image1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DC5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4"/>
          <p:cNvSpPr txBox="1"/>
          <p:nvPr/>
        </p:nvSpPr>
        <p:spPr>
          <a:xfrm>
            <a:off x="3078642" y="2248584"/>
            <a:ext cx="2986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pt-BR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Relatório de atividades</a:t>
            </a:r>
            <a:endParaRPr b="1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pt-BR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+</a:t>
            </a:r>
            <a:endParaRPr b="1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pt-BR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Google Analytics e ADS</a:t>
            </a:r>
            <a:endParaRPr b="1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2" name="Google Shape;62;p14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descr="C:\Users\GUILHERME\Desktop\th.png" id="63" name="Google Shape;6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36296" y="4251235"/>
            <a:ext cx="481409" cy="3852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5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70" name="Google Shape;70;p15"/>
          <p:cNvSpPr txBox="1"/>
          <p:nvPr/>
        </p:nvSpPr>
        <p:spPr>
          <a:xfrm>
            <a:off x="4466650" y="152400"/>
            <a:ext cx="40185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ATIVIDADES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Criação de posts e stories para o Instagram e Facebook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22710" y="152400"/>
            <a:ext cx="158866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6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78" name="Google Shape;78;p16"/>
          <p:cNvSpPr txBox="1"/>
          <p:nvPr/>
        </p:nvSpPr>
        <p:spPr>
          <a:xfrm>
            <a:off x="2411025" y="316425"/>
            <a:ext cx="5250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ATIVIDADES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pt-BR">
                <a:latin typeface="Questrial"/>
                <a:ea typeface="Questrial"/>
                <a:cs typeface="Questrial"/>
                <a:sym typeface="Questrial"/>
              </a:rPr>
              <a:t>Edição e publicação de 20 reels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75425" y="1046635"/>
            <a:ext cx="2106225" cy="39918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7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86" name="Google Shape;86;p17"/>
          <p:cNvSpPr txBox="1"/>
          <p:nvPr/>
        </p:nvSpPr>
        <p:spPr>
          <a:xfrm>
            <a:off x="2065400" y="316425"/>
            <a:ext cx="5250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ATIVIDADES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pt-BR">
                <a:latin typeface="Questrial"/>
                <a:ea typeface="Questrial"/>
                <a:cs typeface="Questrial"/>
                <a:sym typeface="Questrial"/>
              </a:rPr>
              <a:t>Reels com Renata Paula e os associados NUBRA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87" name="Google Shape;8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61325" y="1061525"/>
            <a:ext cx="5002980" cy="390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8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4" name="Google Shape;94;p18"/>
          <p:cNvSpPr txBox="1"/>
          <p:nvPr/>
        </p:nvSpPr>
        <p:spPr>
          <a:xfrm>
            <a:off x="2065400" y="316425"/>
            <a:ext cx="5250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ATIVIDADES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pt-BR">
                <a:latin typeface="Questrial"/>
                <a:ea typeface="Questrial"/>
                <a:cs typeface="Questrial"/>
                <a:sym typeface="Questrial"/>
              </a:rPr>
              <a:t>Live com Marcia Croce e Guilherme Zarpellon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95" name="Google Shape;9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62350" y="1084425"/>
            <a:ext cx="5029844" cy="390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9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2" name="Google Shape;102;p19"/>
          <p:cNvSpPr txBox="1"/>
          <p:nvPr/>
        </p:nvSpPr>
        <p:spPr>
          <a:xfrm>
            <a:off x="1977650" y="259400"/>
            <a:ext cx="5871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ATIVIDADES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pt-BR">
                <a:latin typeface="Questrial"/>
                <a:ea typeface="Questrial"/>
                <a:cs typeface="Questrial"/>
                <a:sym typeface="Questrial"/>
              </a:rPr>
              <a:t>Criação da comunicação da 72a NUBRA, LP de inscrição, gigantografia, totem e atualização do site e da área do associado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03" name="Google Shape;10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243100"/>
            <a:ext cx="8839201" cy="24810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0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0" name="Google Shape;110;p20"/>
          <p:cNvSpPr txBox="1"/>
          <p:nvPr/>
        </p:nvSpPr>
        <p:spPr>
          <a:xfrm>
            <a:off x="2411025" y="316425"/>
            <a:ext cx="6025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ATIVIDADES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Emissão de boletos e a cobrança de inadimplentes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11" name="Google Shape;111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11027" y="1052663"/>
            <a:ext cx="4909624" cy="3250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1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8" name="Google Shape;118;p21"/>
          <p:cNvSpPr txBox="1"/>
          <p:nvPr/>
        </p:nvSpPr>
        <p:spPr>
          <a:xfrm>
            <a:off x="2411025" y="316425"/>
            <a:ext cx="6025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ATIVIDADES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Textos SEO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19" name="Google Shape;11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7900" y="1084425"/>
            <a:ext cx="7192677" cy="33997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2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6" name="Google Shape;126;p22"/>
          <p:cNvSpPr txBox="1"/>
          <p:nvPr/>
        </p:nvSpPr>
        <p:spPr>
          <a:xfrm>
            <a:off x="1838425" y="316425"/>
            <a:ext cx="6352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ATIVIDADES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Disparo de WhatsApp diário e atendimento ao cliente nas redes sociais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27" name="Google Shape;127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7125" y="1130250"/>
            <a:ext cx="8045235" cy="33997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3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4" name="Google Shape;134;p23"/>
          <p:cNvSpPr txBox="1"/>
          <p:nvPr/>
        </p:nvSpPr>
        <p:spPr>
          <a:xfrm>
            <a:off x="2411025" y="316425"/>
            <a:ext cx="5250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GOOGLE ADS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pt-BR">
                <a:latin typeface="Questrial"/>
                <a:ea typeface="Questrial"/>
                <a:cs typeface="Questrial"/>
                <a:sym typeface="Questrial"/>
              </a:rPr>
              <a:t>Resumo da performance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35" name="Google Shape;13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084425"/>
            <a:ext cx="8839199" cy="29540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4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2" name="Google Shape;142;p24"/>
          <p:cNvSpPr txBox="1"/>
          <p:nvPr/>
        </p:nvSpPr>
        <p:spPr>
          <a:xfrm>
            <a:off x="2411025" y="316425"/>
            <a:ext cx="5250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GOOGLE ADS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pt-BR">
                <a:latin typeface="Questrial"/>
                <a:ea typeface="Questrial"/>
                <a:cs typeface="Questrial"/>
                <a:sym typeface="Questrial"/>
              </a:rPr>
              <a:t>Resumo da performance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43" name="Google Shape;143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084425"/>
            <a:ext cx="4267201" cy="2407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1" y="1084425"/>
            <a:ext cx="4419599" cy="25567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5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1" name="Google Shape;151;p25"/>
          <p:cNvSpPr txBox="1"/>
          <p:nvPr/>
        </p:nvSpPr>
        <p:spPr>
          <a:xfrm>
            <a:off x="2304950" y="411500"/>
            <a:ext cx="52503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GOOGLE ANALYTICS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Visão geral da aquisição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52" name="Google Shape;15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9025" y="1154625"/>
            <a:ext cx="6859488" cy="33363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6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9" name="Google Shape;159;p26"/>
          <p:cNvSpPr txBox="1"/>
          <p:nvPr/>
        </p:nvSpPr>
        <p:spPr>
          <a:xfrm>
            <a:off x="2304950" y="411500"/>
            <a:ext cx="52503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GOOGLE ANALYTICS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Visão geral da aquisição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60" name="Google Shape;16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5350" y="1242800"/>
            <a:ext cx="7366875" cy="30889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7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67" name="Google Shape;167;p27"/>
          <p:cNvSpPr txBox="1"/>
          <p:nvPr/>
        </p:nvSpPr>
        <p:spPr>
          <a:xfrm>
            <a:off x="2304950" y="411500"/>
            <a:ext cx="52503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GOOGLE ANALYTICS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Visão geral d</a:t>
            </a:r>
            <a:r>
              <a:rPr b="1" lang="pt-BR">
                <a:latin typeface="Questrial"/>
                <a:ea typeface="Questrial"/>
                <a:cs typeface="Questrial"/>
                <a:sym typeface="Questrial"/>
              </a:rPr>
              <a:t>o engajamento</a:t>
            </a:r>
            <a:endParaRPr b="1"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68" name="Google Shape;16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610600"/>
            <a:ext cx="4778850" cy="2474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83650" y="1610600"/>
            <a:ext cx="3817181" cy="28735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8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76" name="Google Shape;176;p28"/>
          <p:cNvSpPr txBox="1"/>
          <p:nvPr/>
        </p:nvSpPr>
        <p:spPr>
          <a:xfrm>
            <a:off x="2411025" y="316425"/>
            <a:ext cx="5250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Face ADS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pt-BR">
                <a:latin typeface="Questrial"/>
                <a:ea typeface="Questrial"/>
                <a:cs typeface="Questrial"/>
                <a:sym typeface="Questrial"/>
              </a:rPr>
              <a:t>Desempenho Facebook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77" name="Google Shape;17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9725" y="1084425"/>
            <a:ext cx="7024899" cy="33997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9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84" name="Google Shape;184;p29"/>
          <p:cNvSpPr txBox="1"/>
          <p:nvPr/>
        </p:nvSpPr>
        <p:spPr>
          <a:xfrm>
            <a:off x="2411025" y="316425"/>
            <a:ext cx="5250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Face ADS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pt-BR">
                <a:latin typeface="Questrial"/>
                <a:ea typeface="Questrial"/>
                <a:cs typeface="Questrial"/>
                <a:sym typeface="Questrial"/>
              </a:rPr>
              <a:t>Desempenho Instagram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85" name="Google Shape;185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2250" y="1084425"/>
            <a:ext cx="7457218" cy="33997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DC5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30"/>
          <p:cNvSpPr txBox="1"/>
          <p:nvPr/>
        </p:nvSpPr>
        <p:spPr>
          <a:xfrm>
            <a:off x="395536" y="3507854"/>
            <a:ext cx="2734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pt-BR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Qualquer dúvida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pt-BR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estamos à disposição</a:t>
            </a:r>
            <a:endParaRPr b="0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92" name="Google Shape;192;p30"/>
          <p:cNvSpPr txBox="1"/>
          <p:nvPr/>
        </p:nvSpPr>
        <p:spPr>
          <a:xfrm>
            <a:off x="422497" y="4155926"/>
            <a:ext cx="1989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Tel.: 11 2528.7845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pt-BR" sz="1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www.</a:t>
            </a:r>
            <a:r>
              <a:rPr b="1" i="0" lang="pt-BR" sz="1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descr="C:\Users\GUILHERME\Desktop\th.png" id="193" name="Google Shape;193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7544" y="3075806"/>
            <a:ext cx="481409" cy="3852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